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2" r:id="rId13"/>
    <p:sldId id="270" r:id="rId14"/>
    <p:sldId id="274" r:id="rId15"/>
    <p:sldId id="267" r:id="rId16"/>
    <p:sldId id="271" r:id="rId17"/>
    <p:sldId id="268" r:id="rId18"/>
    <p:sldId id="275" r:id="rId19"/>
    <p:sldId id="276" r:id="rId20"/>
    <p:sldId id="269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B265F-EB21-4FCC-A7DD-93EBAE47E022}" type="datetimeFigureOut">
              <a:rPr lang="en-US" smtClean="0"/>
              <a:pPr/>
              <a:t>1/24/2017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A6B1B-20B4-4ED7-8447-403E9BBC24E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ost-2282-Human-Microbiome-Project-Decod-YCSc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000900"/>
          </a:xfrm>
        </p:spPr>
      </p:pic>
      <p:sp>
        <p:nvSpPr>
          <p:cNvPr id="7" name="Rectangle 6"/>
          <p:cNvSpPr/>
          <p:nvPr/>
        </p:nvSpPr>
        <p:spPr>
          <a:xfrm>
            <a:off x="571472" y="2285992"/>
            <a:ext cx="82133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Microbes in Human Welfare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N" b="1" dirty="0" smtClean="0"/>
              <a:t>Microbes in sewage treatment:</a:t>
            </a:r>
          </a:p>
          <a:p>
            <a:r>
              <a:rPr lang="en-US" dirty="0" smtClean="0"/>
              <a:t>Sewage is the municipal waste water containing large human excreta. It contains organic waste and pathogens. </a:t>
            </a:r>
          </a:p>
          <a:p>
            <a:r>
              <a:rPr lang="en-US" dirty="0" smtClean="0"/>
              <a:t>Before discharging into natural water bodies sewage water is made less polluted by treating in sewage treatment plants (STPs).</a:t>
            </a:r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  <p:pic>
        <p:nvPicPr>
          <p:cNvPr id="4" name="Picture 3" descr="water-for-sew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86190"/>
            <a:ext cx="4095747" cy="3071810"/>
          </a:xfrm>
          <a:prstGeom prst="rect">
            <a:avLst/>
          </a:prstGeom>
        </p:spPr>
      </p:pic>
      <p:pic>
        <p:nvPicPr>
          <p:cNvPr id="5" name="Picture 4" descr="sewage-pip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4" y="3786190"/>
            <a:ext cx="5072066" cy="3114678"/>
          </a:xfrm>
          <a:prstGeom prst="rect">
            <a:avLst/>
          </a:prstGeom>
        </p:spPr>
      </p:pic>
      <p:pic>
        <p:nvPicPr>
          <p:cNvPr id="6" name="Picture 5" descr="shutterstock_78242434-390x28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4" y="3714752"/>
            <a:ext cx="5072066" cy="3236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43971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sewage treatment plants (STPs).</a:t>
            </a:r>
            <a:endParaRPr lang="en-IN" b="1" dirty="0"/>
          </a:p>
        </p:txBody>
      </p:sp>
      <p:pic>
        <p:nvPicPr>
          <p:cNvPr id="4" name="Content Placeholder 3" descr="BluePlains-69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0108"/>
            <a:ext cx="9164187" cy="5857892"/>
          </a:xfrm>
        </p:spPr>
      </p:pic>
      <p:pic>
        <p:nvPicPr>
          <p:cNvPr id="5" name="Picture 4" descr="sewage-treatment-plant-A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991"/>
            <a:ext cx="9144000" cy="5816890"/>
          </a:xfrm>
          <a:prstGeom prst="rect">
            <a:avLst/>
          </a:prstGeom>
        </p:spPr>
      </p:pic>
      <p:pic>
        <p:nvPicPr>
          <p:cNvPr id="6" name="Picture 5" descr="tratatamiento_terciario_agua_residu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108"/>
            <a:ext cx="9109094" cy="5857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N" b="1" dirty="0" smtClean="0"/>
              <a:t>primary treatment of sewage water.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It involves the physical removal of sewage particles through filtration and sedimentation.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Initially floating debris is removed by filtration.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The grit (soil and small pebbles) are removed by sedimentation.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All solids that settle form the primary sludge, and the supernatant forms the effluents.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The effluents of the primary settling tank is taken for secondary treatment.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 err="1" smtClean="0"/>
              <a:t>Secoundary</a:t>
            </a:r>
            <a:r>
              <a:rPr lang="en-IN" sz="2400" b="1" dirty="0" smtClean="0"/>
              <a:t> treatment of sewage water: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The primary effluent is passed into large aeration tanks. This allows vigorous growth of useful aerobic microbes.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These microbes consumes the major part of the organic matter in the effluent.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This significantly reduces the BOD (biochemical oxygen demand) of the effluent.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Once the BOD of sewage reduced, the effluent is then passed into the settling tank. Where  the bacterial ’</a:t>
            </a:r>
            <a:r>
              <a:rPr lang="en-IN" sz="2400" dirty="0" err="1" smtClean="0"/>
              <a:t>flocs</a:t>
            </a:r>
            <a:r>
              <a:rPr lang="en-IN" sz="2400" dirty="0" smtClean="0"/>
              <a:t>’ are allowed to sediment. This sediment is called activated sludge.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The sludge is pumped into anaerobic sludge digester.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In the anaerobic sludge digester anaerobic bacteria  digest the bacteria and fungi in the sludge.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During this bacteria produce biogas.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 smtClean="0"/>
              <a:t>The effluent from the secondary treatment plant is released into natural water body like rivers and streams.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686800" cy="6126163"/>
          </a:xfrm>
        </p:spPr>
        <p:txBody>
          <a:bodyPr/>
          <a:lstStyle/>
          <a:p>
            <a:r>
              <a:rPr lang="en-IN" b="1" dirty="0" smtClean="0"/>
              <a:t>BOD (Biochemical Oxygen Demand) : </a:t>
            </a:r>
          </a:p>
          <a:p>
            <a:r>
              <a:rPr lang="en-IN" dirty="0" smtClean="0"/>
              <a:t>BOD is the amount of oxygen required to oxidize total organic matter by bacteria,  in one litter of water.</a:t>
            </a:r>
          </a:p>
          <a:p>
            <a:r>
              <a:rPr lang="en-IN" dirty="0" smtClean="0"/>
              <a:t>BOD measures the organic matter present in the water.</a:t>
            </a:r>
          </a:p>
          <a:p>
            <a:r>
              <a:rPr lang="en-IN" dirty="0" smtClean="0"/>
              <a:t>Greater the BOD of the waste water more is its polluting potential.</a:t>
            </a:r>
            <a:endParaRPr lang="en-IN" b="1" dirty="0" smtClean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N" b="1" dirty="0" smtClean="0"/>
              <a:t>Biogas plant:</a:t>
            </a:r>
          </a:p>
          <a:p>
            <a:r>
              <a:rPr lang="en-IN" dirty="0" smtClean="0"/>
              <a:t>Biogas is a mixture of gases containing methane (CH4), carbon dioxide (CO2) and hydrogen (H2) gases produced by the microbial activity.  It is used as fuel.</a:t>
            </a:r>
          </a:p>
        </p:txBody>
      </p:sp>
      <p:pic>
        <p:nvPicPr>
          <p:cNvPr id="4" name="Picture 3" descr="biogas plant photos (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43182"/>
            <a:ext cx="4643439" cy="4214818"/>
          </a:xfrm>
          <a:prstGeom prst="rect">
            <a:avLst/>
          </a:prstGeom>
        </p:spPr>
      </p:pic>
      <p:pic>
        <p:nvPicPr>
          <p:cNvPr id="5" name="Picture 4" descr="BioGas1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9301" y="2643182"/>
            <a:ext cx="4584699" cy="4214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3357561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 smtClean="0"/>
              <a:t>Structure of biogas plant: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The biogas plant consists of a concrete tank in which bio-wastes are collected and slurry of dung is fed.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 A floating cover is placed over the slurry, which keeps on rising as the gas is produced in the tank due to microbial (</a:t>
            </a:r>
            <a:r>
              <a:rPr lang="en-IN" dirty="0" err="1" smtClean="0"/>
              <a:t>methanogens</a:t>
            </a:r>
            <a:r>
              <a:rPr lang="en-IN" dirty="0" smtClean="0"/>
              <a:t>) activity.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The biogas plant has an gas outlet, which is connected to a pipe to supply biogas to house.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Used slurry is removed through another outlet and may be used as fertiliser.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The biogas thus produced is used for cooking and lighting.</a:t>
            </a:r>
          </a:p>
          <a:p>
            <a:endParaRPr lang="en-IN" dirty="0"/>
          </a:p>
        </p:txBody>
      </p:sp>
      <p:pic>
        <p:nvPicPr>
          <p:cNvPr id="6" name="Picture 5" descr="bioga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41" y="3286124"/>
            <a:ext cx="5800347" cy="3571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2857496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/>
              <a:t>Biological controls of pest and disease.</a:t>
            </a:r>
          </a:p>
          <a:p>
            <a:r>
              <a:rPr lang="en-US" dirty="0" err="1" smtClean="0"/>
              <a:t>Biocontrol</a:t>
            </a:r>
            <a:r>
              <a:rPr lang="en-US" dirty="0" smtClean="0"/>
              <a:t> is the controlling plant disease and pest using biological method.</a:t>
            </a:r>
          </a:p>
          <a:p>
            <a:r>
              <a:rPr lang="en-US" dirty="0" smtClean="0"/>
              <a:t>Example:</a:t>
            </a:r>
            <a:endParaRPr lang="en-IN" dirty="0" smtClean="0"/>
          </a:p>
          <a:p>
            <a:r>
              <a:rPr lang="en-IN" dirty="0" smtClean="0"/>
              <a:t>The Ladybird are useful to control  aphids and Dragonflies for  mosquitoes.</a:t>
            </a:r>
          </a:p>
        </p:txBody>
      </p:sp>
      <p:pic>
        <p:nvPicPr>
          <p:cNvPr id="4" name="Picture 3" descr="A-seven-spot-ladybird-Coc-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8934"/>
            <a:ext cx="4786314" cy="3714776"/>
          </a:xfrm>
          <a:prstGeom prst="rect">
            <a:avLst/>
          </a:prstGeom>
        </p:spPr>
      </p:pic>
      <p:pic>
        <p:nvPicPr>
          <p:cNvPr id="5" name="Picture 4" descr="Soybean-Aphid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928934"/>
            <a:ext cx="4572000" cy="3714776"/>
          </a:xfrm>
          <a:prstGeom prst="rect">
            <a:avLst/>
          </a:prstGeom>
        </p:spPr>
      </p:pic>
      <p:pic>
        <p:nvPicPr>
          <p:cNvPr id="6" name="Picture 5" descr="7-green-aphids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28934"/>
            <a:ext cx="4572000" cy="3733799"/>
          </a:xfrm>
          <a:prstGeom prst="rect">
            <a:avLst/>
          </a:prstGeom>
        </p:spPr>
      </p:pic>
      <p:pic>
        <p:nvPicPr>
          <p:cNvPr id="7" name="Picture 6" descr="tree-insect-control-aphid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706" y="2928934"/>
            <a:ext cx="4654294" cy="3714776"/>
          </a:xfrm>
          <a:prstGeom prst="rect">
            <a:avLst/>
          </a:prstGeom>
        </p:spPr>
      </p:pic>
      <p:pic>
        <p:nvPicPr>
          <p:cNvPr id="8" name="Picture 7" descr="Ladybir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28934"/>
            <a:ext cx="4929190" cy="3714776"/>
          </a:xfrm>
          <a:prstGeom prst="rect">
            <a:avLst/>
          </a:prstGeom>
        </p:spPr>
      </p:pic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913" y="2928934"/>
            <a:ext cx="4294087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307180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Microbes in </a:t>
            </a:r>
            <a:r>
              <a:rPr lang="en-US" b="1" dirty="0" err="1" smtClean="0"/>
              <a:t>Biocontrol</a:t>
            </a:r>
            <a:r>
              <a:rPr lang="en-US" b="1" dirty="0" smtClean="0"/>
              <a:t>:</a:t>
            </a:r>
            <a:endParaRPr lang="en-IN" b="1" dirty="0" smtClean="0"/>
          </a:p>
          <a:p>
            <a:pPr marL="514350" indent="-514350">
              <a:buFont typeface="+mj-lt"/>
              <a:buAutoNum type="arabicPeriod"/>
            </a:pPr>
            <a:r>
              <a:rPr lang="en-IN" i="1" dirty="0" smtClean="0"/>
              <a:t>Bacillus </a:t>
            </a:r>
            <a:r>
              <a:rPr lang="en-IN" i="1" dirty="0" err="1" smtClean="0"/>
              <a:t>thuringiensis</a:t>
            </a:r>
            <a:r>
              <a:rPr lang="en-IN" i="1" dirty="0" smtClean="0"/>
              <a:t> (Bt) used to control  caterpillars. Dried spores are mixed </a:t>
            </a:r>
            <a:r>
              <a:rPr lang="en-IN" dirty="0" smtClean="0"/>
              <a:t>with water and sprayed on plants.  These are eaten by the insect larvae. In the gut of the larvae, the toxin released kills the larvae.</a:t>
            </a:r>
          </a:p>
          <a:p>
            <a:endParaRPr lang="en-IN" dirty="0"/>
          </a:p>
        </p:txBody>
      </p:sp>
      <p:pic>
        <p:nvPicPr>
          <p:cNvPr id="4" name="Picture 3" descr="B_thur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1900"/>
            <a:ext cx="3238500" cy="3086100"/>
          </a:xfrm>
          <a:prstGeom prst="rect">
            <a:avLst/>
          </a:prstGeom>
        </p:spPr>
      </p:pic>
      <p:pic>
        <p:nvPicPr>
          <p:cNvPr id="5" name="Picture 4" descr="120220151554IA8_logo_sma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3714752"/>
            <a:ext cx="3214686" cy="3143248"/>
          </a:xfrm>
          <a:prstGeom prst="rect">
            <a:avLst/>
          </a:prstGeom>
        </p:spPr>
      </p:pic>
      <p:pic>
        <p:nvPicPr>
          <p:cNvPr id="6" name="Picture 5" descr="70473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3654301"/>
            <a:ext cx="4627566" cy="3203699"/>
          </a:xfrm>
          <a:prstGeom prst="rect">
            <a:avLst/>
          </a:prstGeom>
        </p:spPr>
      </p:pic>
      <p:pic>
        <p:nvPicPr>
          <p:cNvPr id="7" name="Picture 6" descr="4_68_Gusano Soldado (spodoptera exigua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8" y="3714752"/>
            <a:ext cx="3428992" cy="3143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3500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None/>
            </a:pPr>
            <a:r>
              <a:rPr lang="en-IN" i="1" dirty="0" smtClean="0"/>
              <a:t>2.  </a:t>
            </a:r>
            <a:r>
              <a:rPr lang="en-IN" i="1" dirty="0" err="1" smtClean="0"/>
              <a:t>Trichoderma</a:t>
            </a:r>
            <a:r>
              <a:rPr lang="en-IN" i="1" dirty="0" smtClean="0"/>
              <a:t> a free living fungus used to control several plant pathogens.</a:t>
            </a:r>
          </a:p>
          <a:p>
            <a:pPr marL="514350" indent="-514350">
              <a:buAutoNum type="arabicPeriod" startAt="3"/>
            </a:pPr>
            <a:r>
              <a:rPr lang="en-IN" dirty="0" err="1" smtClean="0"/>
              <a:t>Baculoviruses</a:t>
            </a:r>
            <a:r>
              <a:rPr lang="en-IN" dirty="0" smtClean="0"/>
              <a:t> are pathogen that attack insects and other arthropods. </a:t>
            </a:r>
          </a:p>
          <a:p>
            <a:r>
              <a:rPr lang="en-IN" dirty="0" smtClean="0"/>
              <a:t>The majority of </a:t>
            </a:r>
            <a:r>
              <a:rPr lang="en-IN" dirty="0" err="1" smtClean="0"/>
              <a:t>Baculoviruses</a:t>
            </a:r>
            <a:r>
              <a:rPr lang="en-IN" dirty="0" smtClean="0"/>
              <a:t> belongs to the genus </a:t>
            </a:r>
            <a:r>
              <a:rPr lang="en-IN" i="1" dirty="0" err="1" smtClean="0"/>
              <a:t>Nucleopolyhedrovirus</a:t>
            </a:r>
            <a:r>
              <a:rPr lang="en-IN" b="1" i="1" dirty="0" smtClean="0"/>
              <a:t>. </a:t>
            </a:r>
          </a:p>
          <a:p>
            <a:r>
              <a:rPr lang="en-IN" dirty="0" smtClean="0"/>
              <a:t>These viruses are species-specific, narrow spectrum insecticidal application. They have no negative impacts on plants, mammals, birds, fish, etc. This is very use full in integrated pest management programme (IPM).</a:t>
            </a:r>
          </a:p>
          <a:p>
            <a:endParaRPr lang="en-IN" dirty="0"/>
          </a:p>
        </p:txBody>
      </p:sp>
      <p:pic>
        <p:nvPicPr>
          <p:cNvPr id="4" name="Picture 3" descr="Tricho-Comm-Produced-h5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3262186"/>
            <a:ext cx="5357818" cy="3595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643438" cy="6858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Microbes: </a:t>
            </a:r>
          </a:p>
          <a:p>
            <a:r>
              <a:rPr lang="en-US" dirty="0" smtClean="0"/>
              <a:t>Microbes are the organism which can not be seen in naked eye. They can be seen under microscope.</a:t>
            </a:r>
          </a:p>
          <a:p>
            <a:r>
              <a:rPr lang="en-US" dirty="0" smtClean="0"/>
              <a:t>Microbes are found in all habitat. </a:t>
            </a:r>
            <a:r>
              <a:rPr lang="en-US" dirty="0"/>
              <a:t>T</a:t>
            </a:r>
            <a:r>
              <a:rPr lang="en-US" dirty="0" smtClean="0"/>
              <a:t>hey may be </a:t>
            </a:r>
            <a:r>
              <a:rPr lang="en-US" dirty="0" err="1" smtClean="0"/>
              <a:t>protozoans</a:t>
            </a:r>
            <a:r>
              <a:rPr lang="en-US" dirty="0" smtClean="0"/>
              <a:t>, fungi, bacteria or virus.</a:t>
            </a:r>
          </a:p>
          <a:p>
            <a:r>
              <a:rPr lang="en-US" dirty="0" smtClean="0"/>
              <a:t>Most of the microbes are </a:t>
            </a:r>
            <a:r>
              <a:rPr lang="en-US" dirty="0" err="1" smtClean="0"/>
              <a:t>usefull</a:t>
            </a:r>
            <a:r>
              <a:rPr lang="en-US" dirty="0" smtClean="0"/>
              <a:t> to human beings. They are used in daily life in house hold products.</a:t>
            </a:r>
            <a:endParaRPr lang="en-IN" dirty="0"/>
          </a:p>
        </p:txBody>
      </p:sp>
      <p:pic>
        <p:nvPicPr>
          <p:cNvPr id="4" name="Picture 3" descr="197232_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14290"/>
            <a:ext cx="3429000" cy="3429000"/>
          </a:xfrm>
          <a:prstGeom prst="rect">
            <a:avLst/>
          </a:prstGeom>
        </p:spPr>
      </p:pic>
      <p:pic>
        <p:nvPicPr>
          <p:cNvPr id="5" name="Picture 4" descr="Stre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3929066"/>
            <a:ext cx="2728780" cy="266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3357562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/>
              <a:t>Microbes helps in enriching soil nutrients:</a:t>
            </a:r>
          </a:p>
          <a:p>
            <a:r>
              <a:rPr lang="en-IN" dirty="0" smtClean="0"/>
              <a:t>Microbes helps in enriching soil nutrients are called bio fertilizers. </a:t>
            </a:r>
          </a:p>
          <a:p>
            <a:r>
              <a:rPr lang="en-IN" dirty="0" smtClean="0"/>
              <a:t> </a:t>
            </a:r>
            <a:r>
              <a:rPr lang="en-IN" i="1" dirty="0" err="1" smtClean="0"/>
              <a:t>Rhizobium</a:t>
            </a:r>
            <a:r>
              <a:rPr lang="en-IN" i="1" dirty="0" smtClean="0"/>
              <a:t> bacteria found in the root nodules of leguminous plants fix  free atmospheric nitrogen </a:t>
            </a:r>
            <a:r>
              <a:rPr lang="en-IN" i="1" smtClean="0"/>
              <a:t>into </a:t>
            </a:r>
            <a:r>
              <a:rPr lang="en-IN" smtClean="0"/>
              <a:t>nitrate. </a:t>
            </a:r>
            <a:r>
              <a:rPr lang="en-IN" dirty="0" smtClean="0"/>
              <a:t>It is used by the plant as nutrient.</a:t>
            </a:r>
          </a:p>
          <a:p>
            <a:r>
              <a:rPr lang="en-IN" i="1" dirty="0" err="1" smtClean="0"/>
              <a:t>Azospirilium</a:t>
            </a:r>
            <a:r>
              <a:rPr lang="en-IN" i="1" dirty="0" smtClean="0"/>
              <a:t> and </a:t>
            </a:r>
            <a:r>
              <a:rPr lang="en-IN" i="1" dirty="0" err="1" smtClean="0"/>
              <a:t>Azotobacter</a:t>
            </a:r>
            <a:r>
              <a:rPr lang="en-IN" i="1" dirty="0" smtClean="0"/>
              <a:t> bacteria fix atmospheric nitrogen and  increasing nitrogen </a:t>
            </a:r>
            <a:r>
              <a:rPr lang="en-IN" dirty="0" smtClean="0"/>
              <a:t>content of the soil.</a:t>
            </a:r>
          </a:p>
        </p:txBody>
      </p:sp>
      <p:pic>
        <p:nvPicPr>
          <p:cNvPr id="4" name="Picture 3" descr="pe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20"/>
            <a:ext cx="4357686" cy="3428980"/>
          </a:xfrm>
          <a:prstGeom prst="rect">
            <a:avLst/>
          </a:prstGeom>
        </p:spPr>
      </p:pic>
      <p:pic>
        <p:nvPicPr>
          <p:cNvPr id="5" name="Picture 4" descr="soybe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3429000"/>
            <a:ext cx="4857752" cy="3429000"/>
          </a:xfrm>
          <a:prstGeom prst="rect">
            <a:avLst/>
          </a:prstGeom>
        </p:spPr>
      </p:pic>
      <p:pic>
        <p:nvPicPr>
          <p:cNvPr id="6" name="Picture 5" descr="azotobacter-250x25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6124"/>
            <a:ext cx="4286248" cy="3571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N" dirty="0" err="1" smtClean="0"/>
              <a:t>Mycorrhiza</a:t>
            </a:r>
            <a:r>
              <a:rPr lang="en-IN" dirty="0" smtClean="0"/>
              <a:t> fungi symbiotically associated with root of many plants. </a:t>
            </a:r>
            <a:r>
              <a:rPr lang="en-IN" i="1" dirty="0" smtClean="0"/>
              <a:t>It provides phosphorus to the plants from the soil.</a:t>
            </a:r>
          </a:p>
          <a:p>
            <a:r>
              <a:rPr lang="en-IN" dirty="0" smtClean="0"/>
              <a:t>It Make the plant resistant to root-borne pathogen and increase tolerance to salinity and drought.</a:t>
            </a:r>
          </a:p>
          <a:p>
            <a:endParaRPr lang="en-IN" dirty="0"/>
          </a:p>
        </p:txBody>
      </p:sp>
      <p:pic>
        <p:nvPicPr>
          <p:cNvPr id="4" name="Picture 3" descr="mycocompa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71810"/>
            <a:ext cx="9144001" cy="378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IN" dirty="0" err="1" smtClean="0"/>
              <a:t>Cyanobacteria</a:t>
            </a:r>
            <a:r>
              <a:rPr lang="en-IN" dirty="0" smtClean="0"/>
              <a:t> are autotrophic microbes widely distributed in aquatic and terrestrial habitats. Many of which fix atmospheric nitrogen and increase soil fertility. </a:t>
            </a:r>
          </a:p>
          <a:p>
            <a:r>
              <a:rPr lang="en-IN" dirty="0" smtClean="0"/>
              <a:t>Ex. </a:t>
            </a:r>
            <a:r>
              <a:rPr lang="en-IN" i="1" dirty="0" smtClean="0"/>
              <a:t>Anabaena, </a:t>
            </a:r>
            <a:r>
              <a:rPr lang="en-IN" i="1" dirty="0" err="1" smtClean="0"/>
              <a:t>Nostoc</a:t>
            </a:r>
            <a:r>
              <a:rPr lang="en-IN" i="1" dirty="0" smtClean="0"/>
              <a:t>, and </a:t>
            </a:r>
            <a:r>
              <a:rPr lang="en-IN" i="1" dirty="0" err="1" smtClean="0"/>
              <a:t>Oscillatoria</a:t>
            </a:r>
            <a:r>
              <a:rPr lang="en-IN" i="1" dirty="0" smtClean="0"/>
              <a:t> etc.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4" name="Picture 3" descr="Anabaena9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6190"/>
            <a:ext cx="2857488" cy="3071810"/>
          </a:xfrm>
          <a:prstGeom prst="rect">
            <a:avLst/>
          </a:prstGeom>
        </p:spPr>
      </p:pic>
      <p:pic>
        <p:nvPicPr>
          <p:cNvPr id="5" name="Picture 4" descr="Nostoc_Key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88" y="3786190"/>
            <a:ext cx="3341845" cy="3071810"/>
          </a:xfrm>
          <a:prstGeom prst="rect">
            <a:avLst/>
          </a:prstGeom>
        </p:spPr>
      </p:pic>
      <p:pic>
        <p:nvPicPr>
          <p:cNvPr id="6" name="Picture 5" descr="sp_0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26" y="3786190"/>
            <a:ext cx="2967774" cy="3071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5286380" cy="6858000"/>
          </a:xfrm>
        </p:spPr>
        <p:txBody>
          <a:bodyPr/>
          <a:lstStyle/>
          <a:p>
            <a:r>
              <a:rPr lang="en-US" dirty="0" smtClean="0"/>
              <a:t>Ex:</a:t>
            </a:r>
          </a:p>
          <a:p>
            <a:r>
              <a:rPr lang="en-US" dirty="0" smtClean="0"/>
              <a:t>1. Curd: curd is formed by adding small amount of curd to milk.</a:t>
            </a:r>
          </a:p>
          <a:p>
            <a:r>
              <a:rPr lang="en-US" dirty="0" smtClean="0"/>
              <a:t>Lactobacillus bacteria and </a:t>
            </a:r>
            <a:r>
              <a:rPr lang="en-IN" dirty="0"/>
              <a:t>Lactic acid Bacteria (LAB)</a:t>
            </a:r>
            <a:r>
              <a:rPr lang="en-US" dirty="0" smtClean="0"/>
              <a:t> present in starter multiplies in suitable temp and converts milk in to curd.</a:t>
            </a:r>
            <a:endParaRPr lang="en-IN" dirty="0"/>
          </a:p>
        </p:txBody>
      </p:sp>
      <p:pic>
        <p:nvPicPr>
          <p:cNvPr id="4" name="Picture 3" descr="curd-250x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0" y="0"/>
            <a:ext cx="3857620" cy="3143240"/>
          </a:xfrm>
          <a:prstGeom prst="rect">
            <a:avLst/>
          </a:prstGeom>
        </p:spPr>
      </p:pic>
      <p:pic>
        <p:nvPicPr>
          <p:cNvPr id="5" name="Picture 4" descr="lactobacillus-R52_b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3143248"/>
            <a:ext cx="3857620" cy="3714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286248" cy="6858000"/>
          </a:xfrm>
        </p:spPr>
        <p:txBody>
          <a:bodyPr/>
          <a:lstStyle/>
          <a:p>
            <a:r>
              <a:rPr lang="en-US" dirty="0" smtClean="0"/>
              <a:t>Toddy:</a:t>
            </a:r>
          </a:p>
          <a:p>
            <a:r>
              <a:rPr lang="en-US" dirty="0" smtClean="0"/>
              <a:t>Traditional drink of south India made by fermentation of sap of palm tree by bacteria. </a:t>
            </a:r>
            <a:endParaRPr lang="en-IN" dirty="0"/>
          </a:p>
        </p:txBody>
      </p:sp>
      <p:pic>
        <p:nvPicPr>
          <p:cNvPr id="4" name="Picture 3" descr="Toddy_Bottle_and_Gla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26" y="0"/>
            <a:ext cx="2643174" cy="3952410"/>
          </a:xfrm>
          <a:prstGeom prst="rect">
            <a:avLst/>
          </a:prstGeom>
        </p:spPr>
      </p:pic>
      <p:pic>
        <p:nvPicPr>
          <p:cNvPr id="5" name="Picture 4" descr="pm_doum01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2" y="0"/>
            <a:ext cx="5000629" cy="4000504"/>
          </a:xfrm>
          <a:prstGeom prst="rect">
            <a:avLst/>
          </a:prstGeom>
        </p:spPr>
      </p:pic>
      <p:pic>
        <p:nvPicPr>
          <p:cNvPr id="6" name="Picture 5" descr="manitha-udal-stil-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3183"/>
            <a:ext cx="9144000" cy="4214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786314" cy="36433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Dough and bread:</a:t>
            </a:r>
          </a:p>
          <a:p>
            <a:r>
              <a:rPr lang="en-US" dirty="0" smtClean="0"/>
              <a:t>Dough is made by fermentation of bacteria.</a:t>
            </a:r>
          </a:p>
          <a:p>
            <a:r>
              <a:rPr lang="en-US" dirty="0" smtClean="0"/>
              <a:t>The bread is made fermented by baker yeast </a:t>
            </a:r>
            <a:r>
              <a:rPr lang="en-IN" i="1" dirty="0" err="1"/>
              <a:t>Saccharomyces</a:t>
            </a:r>
            <a:r>
              <a:rPr lang="en-IN" i="1" dirty="0"/>
              <a:t> </a:t>
            </a:r>
            <a:r>
              <a:rPr lang="en-IN" i="1" dirty="0" err="1"/>
              <a:t>cervisiae</a:t>
            </a:r>
            <a:r>
              <a:rPr lang="en-IN" dirty="0" smtClean="0"/>
              <a:t>. </a:t>
            </a:r>
          </a:p>
          <a:p>
            <a:r>
              <a:rPr lang="en-IN" dirty="0" smtClean="0"/>
              <a:t>It is also used in making </a:t>
            </a:r>
            <a:r>
              <a:rPr lang="en-IN" dirty="0" err="1" smtClean="0"/>
              <a:t>Idli</a:t>
            </a:r>
            <a:r>
              <a:rPr lang="en-IN" dirty="0" smtClean="0"/>
              <a:t>, </a:t>
            </a:r>
            <a:r>
              <a:rPr lang="en-IN" dirty="0" err="1" smtClean="0"/>
              <a:t>dosa</a:t>
            </a:r>
            <a:r>
              <a:rPr lang="en-IN" dirty="0" smtClean="0"/>
              <a:t> etc</a:t>
            </a:r>
            <a:endParaRPr lang="en-IN" dirty="0"/>
          </a:p>
        </p:txBody>
      </p:sp>
      <p:pic>
        <p:nvPicPr>
          <p:cNvPr id="4" name="Picture 3" descr="PizzaDoug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2" y="0"/>
            <a:ext cx="4286248" cy="2853034"/>
          </a:xfrm>
          <a:prstGeom prst="rect">
            <a:avLst/>
          </a:prstGeom>
        </p:spPr>
      </p:pic>
      <p:pic>
        <p:nvPicPr>
          <p:cNvPr id="5" name="Picture 4" descr="white-bread-9aca49dd298d29eba19afe086778b821bc7f90fd-s6-c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2928933"/>
            <a:ext cx="4357686" cy="3268265"/>
          </a:xfrm>
          <a:prstGeom prst="rect">
            <a:avLst/>
          </a:prstGeom>
        </p:spPr>
      </p:pic>
      <p:pic>
        <p:nvPicPr>
          <p:cNvPr id="6" name="Picture 5" descr="1399437950-3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9928"/>
            <a:ext cx="4286248" cy="3198072"/>
          </a:xfrm>
          <a:prstGeom prst="rect">
            <a:avLst/>
          </a:prstGeom>
        </p:spPr>
      </p:pic>
      <p:pic>
        <p:nvPicPr>
          <p:cNvPr id="7" name="Picture 6" descr="Masala-Dos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8" y="3214686"/>
            <a:ext cx="4929190" cy="3643314"/>
          </a:xfrm>
          <a:prstGeom prst="rect">
            <a:avLst/>
          </a:prstGeom>
        </p:spPr>
      </p:pic>
      <p:pic>
        <p:nvPicPr>
          <p:cNvPr id="8" name="Picture 7" descr="pizza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899" y="0"/>
            <a:ext cx="4270101" cy="2857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643438" cy="6858000"/>
          </a:xfrm>
        </p:spPr>
        <p:txBody>
          <a:bodyPr/>
          <a:lstStyle/>
          <a:p>
            <a:r>
              <a:rPr lang="en-IN" b="1" dirty="0" smtClean="0"/>
              <a:t>Cheese : </a:t>
            </a:r>
          </a:p>
          <a:p>
            <a:r>
              <a:rPr lang="en-US" dirty="0" smtClean="0"/>
              <a:t>Cheese is made by partial degradation of milk using microbes.</a:t>
            </a:r>
            <a:endParaRPr lang="en-IN" dirty="0" smtClean="0"/>
          </a:p>
          <a:p>
            <a:r>
              <a:rPr lang="en-IN" dirty="0" smtClean="0"/>
              <a:t>Large </a:t>
            </a:r>
            <a:r>
              <a:rPr lang="en-IN" dirty="0"/>
              <a:t>holes in ‘Swiss cheese’ are due to production of large amount of CO2 by </a:t>
            </a:r>
            <a:r>
              <a:rPr lang="en-IN" dirty="0" err="1" smtClean="0"/>
              <a:t>abacteria</a:t>
            </a:r>
            <a:r>
              <a:rPr lang="en-IN" dirty="0" smtClean="0"/>
              <a:t> </a:t>
            </a:r>
            <a:r>
              <a:rPr lang="en-IN" i="1" dirty="0" err="1" smtClean="0"/>
              <a:t>Propionibacterium</a:t>
            </a:r>
            <a:r>
              <a:rPr lang="en-IN" i="1" dirty="0" smtClean="0"/>
              <a:t> </a:t>
            </a:r>
            <a:r>
              <a:rPr lang="en-IN" i="1" dirty="0" err="1"/>
              <a:t>sharmanii</a:t>
            </a:r>
            <a:r>
              <a:rPr lang="en-IN" b="1" i="1" dirty="0"/>
              <a:t>.</a:t>
            </a:r>
            <a:endParaRPr lang="en-IN" dirty="0"/>
          </a:p>
        </p:txBody>
      </p:sp>
      <p:pic>
        <p:nvPicPr>
          <p:cNvPr id="4" name="Picture 3" descr="cheese-pizz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032" y="0"/>
            <a:ext cx="4655968" cy="3908790"/>
          </a:xfrm>
          <a:prstGeom prst="rect">
            <a:avLst/>
          </a:prstGeom>
        </p:spPr>
      </p:pic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1" y="3857628"/>
            <a:ext cx="4643439" cy="3000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4857752" cy="421481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Microbes in industrial products:</a:t>
            </a:r>
          </a:p>
          <a:p>
            <a:r>
              <a:rPr lang="en-US" b="1" dirty="0" smtClean="0"/>
              <a:t>Fermented beverages:</a:t>
            </a:r>
          </a:p>
          <a:p>
            <a:r>
              <a:rPr lang="en-US" dirty="0" smtClean="0"/>
              <a:t>Alcoholic beverages are formed by fermenting malt and fruit juice by brewer’s yeast </a:t>
            </a:r>
            <a:r>
              <a:rPr lang="en-IN" i="1" dirty="0" err="1" smtClean="0"/>
              <a:t>Saccharomyces</a:t>
            </a:r>
            <a:r>
              <a:rPr lang="en-IN" i="1" dirty="0" smtClean="0"/>
              <a:t> </a:t>
            </a:r>
            <a:r>
              <a:rPr lang="en-IN" i="1" dirty="0" err="1" smtClean="0"/>
              <a:t>cervisiae</a:t>
            </a:r>
            <a:r>
              <a:rPr lang="en-IN" i="1" dirty="0" smtClean="0"/>
              <a:t>.</a:t>
            </a:r>
          </a:p>
          <a:p>
            <a:r>
              <a:rPr lang="en-US" i="1" dirty="0" smtClean="0"/>
              <a:t>Wine and beer are produced with out </a:t>
            </a:r>
            <a:r>
              <a:rPr lang="en-US" i="1" dirty="0" err="1" smtClean="0"/>
              <a:t>distilation</a:t>
            </a:r>
            <a:r>
              <a:rPr lang="en-US" i="1" dirty="0" smtClean="0"/>
              <a:t>. </a:t>
            </a:r>
          </a:p>
          <a:p>
            <a:r>
              <a:rPr lang="en-US" i="1" dirty="0" err="1" smtClean="0"/>
              <a:t>Wisky</a:t>
            </a:r>
            <a:r>
              <a:rPr lang="en-US" i="1" dirty="0" smtClean="0"/>
              <a:t>, brandy and rum are formed by </a:t>
            </a:r>
            <a:r>
              <a:rPr lang="en-US" i="1" dirty="0" err="1" smtClean="0"/>
              <a:t>distilation</a:t>
            </a:r>
            <a:r>
              <a:rPr lang="en-US" i="1" dirty="0" smtClean="0"/>
              <a:t>.</a:t>
            </a:r>
            <a:endParaRPr lang="en-IN" dirty="0"/>
          </a:p>
        </p:txBody>
      </p:sp>
      <p:pic>
        <p:nvPicPr>
          <p:cNvPr id="4" name="Picture 3" descr="KINGFISHER_STRONG_PREMIUM_BE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92" y="1"/>
            <a:ext cx="3303408" cy="3357562"/>
          </a:xfrm>
          <a:prstGeom prst="rect">
            <a:avLst/>
          </a:prstGeom>
        </p:spPr>
      </p:pic>
      <p:pic>
        <p:nvPicPr>
          <p:cNvPr id="5" name="Picture 4" descr="Types-of-Red-W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3429000"/>
            <a:ext cx="3314700" cy="3429000"/>
          </a:xfrm>
          <a:prstGeom prst="rect">
            <a:avLst/>
          </a:prstGeom>
        </p:spPr>
      </p:pic>
      <p:pic>
        <p:nvPicPr>
          <p:cNvPr id="6" name="Picture 5" descr="blenders_Pride_lr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9026"/>
            <a:ext cx="2428860" cy="2718974"/>
          </a:xfrm>
          <a:prstGeom prst="rect">
            <a:avLst/>
          </a:prstGeom>
        </p:spPr>
      </p:pic>
      <p:pic>
        <p:nvPicPr>
          <p:cNvPr id="7" name="Picture 6" descr="Morpheus-lar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60" y="4143380"/>
            <a:ext cx="3500462" cy="271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292893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Antibiotics:</a:t>
            </a:r>
          </a:p>
          <a:p>
            <a:r>
              <a:rPr lang="en-IN" dirty="0" smtClean="0"/>
              <a:t>Alexander </a:t>
            </a:r>
            <a:r>
              <a:rPr lang="en-IN" dirty="0"/>
              <a:t>Fleming </a:t>
            </a:r>
            <a:r>
              <a:rPr lang="en-IN" dirty="0" smtClean="0"/>
              <a:t> first discovered antibiotic penicillin </a:t>
            </a:r>
            <a:r>
              <a:rPr lang="en-IN" dirty="0"/>
              <a:t>from an </a:t>
            </a:r>
            <a:r>
              <a:rPr lang="en-IN" dirty="0" smtClean="0"/>
              <a:t>fungi  </a:t>
            </a:r>
            <a:r>
              <a:rPr lang="en-IN" i="1" dirty="0" err="1" smtClean="0"/>
              <a:t>Penicillium</a:t>
            </a:r>
            <a:r>
              <a:rPr lang="en-IN" i="1" dirty="0" smtClean="0"/>
              <a:t> </a:t>
            </a:r>
            <a:r>
              <a:rPr lang="en-IN" i="1" dirty="0" err="1"/>
              <a:t>notatum</a:t>
            </a:r>
            <a:r>
              <a:rPr lang="en-IN" i="1" dirty="0"/>
              <a:t>.</a:t>
            </a:r>
            <a:endParaRPr lang="en-US" b="1" dirty="0" smtClean="0"/>
          </a:p>
          <a:p>
            <a:r>
              <a:rPr lang="en-IN" dirty="0"/>
              <a:t>Penicillin </a:t>
            </a:r>
            <a:r>
              <a:rPr lang="en-IN" dirty="0" smtClean="0"/>
              <a:t>is extracted by </a:t>
            </a:r>
            <a:r>
              <a:rPr lang="en-IN" i="1" dirty="0" err="1"/>
              <a:t>Penicillium</a:t>
            </a:r>
            <a:r>
              <a:rPr lang="en-IN" i="1" dirty="0"/>
              <a:t> </a:t>
            </a:r>
            <a:r>
              <a:rPr lang="en-IN" i="1" dirty="0" err="1"/>
              <a:t>notatum</a:t>
            </a:r>
            <a:endParaRPr lang="en-IN" i="1" dirty="0"/>
          </a:p>
          <a:p>
            <a:r>
              <a:rPr lang="en-IN" dirty="0" smtClean="0"/>
              <a:t>It is used </a:t>
            </a:r>
            <a:r>
              <a:rPr lang="en-IN" dirty="0"/>
              <a:t>to cure many bacterial diseases.</a:t>
            </a:r>
          </a:p>
          <a:p>
            <a:r>
              <a:rPr lang="en-IN" i="1" dirty="0" smtClean="0"/>
              <a:t>Streptokinase </a:t>
            </a:r>
            <a:r>
              <a:rPr lang="en-IN" dirty="0" smtClean="0"/>
              <a:t>is extracted by</a:t>
            </a:r>
            <a:r>
              <a:rPr lang="en-IN" i="1" dirty="0" smtClean="0"/>
              <a:t> Streptococcus </a:t>
            </a:r>
            <a:r>
              <a:rPr lang="en-IN" dirty="0" smtClean="0"/>
              <a:t>bacteria.</a:t>
            </a:r>
            <a:endParaRPr lang="en-IN" dirty="0"/>
          </a:p>
          <a:p>
            <a:r>
              <a:rPr lang="en-IN" dirty="0" smtClean="0"/>
              <a:t>It is used </a:t>
            </a:r>
            <a:r>
              <a:rPr lang="en-IN" dirty="0"/>
              <a:t>as a ‘clot buster’, for removing clots from the blood vessels </a:t>
            </a:r>
            <a:r>
              <a:rPr lang="en-IN" dirty="0" smtClean="0"/>
              <a:t>of patients </a:t>
            </a:r>
            <a:r>
              <a:rPr lang="en-IN" dirty="0"/>
              <a:t>who have undergone myocardial infarction.</a:t>
            </a:r>
          </a:p>
        </p:txBody>
      </p:sp>
      <p:pic>
        <p:nvPicPr>
          <p:cNvPr id="4" name="Picture 3" descr="penicillin-1mill-i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1" y="3071810"/>
            <a:ext cx="2313783" cy="3786190"/>
          </a:xfrm>
          <a:prstGeom prst="rect">
            <a:avLst/>
          </a:prstGeom>
        </p:spPr>
      </p:pic>
      <p:pic>
        <p:nvPicPr>
          <p:cNvPr id="5" name="Picture 4" descr="Image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2" y="3929066"/>
            <a:ext cx="3081329" cy="2200949"/>
          </a:xfrm>
          <a:prstGeom prst="rect">
            <a:avLst/>
          </a:prstGeom>
        </p:spPr>
      </p:pic>
      <p:pic>
        <p:nvPicPr>
          <p:cNvPr id="6" name="Picture 5" descr="strep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42" y="2857496"/>
            <a:ext cx="3929058" cy="1890710"/>
          </a:xfrm>
          <a:prstGeom prst="rect">
            <a:avLst/>
          </a:prstGeom>
        </p:spPr>
      </p:pic>
      <p:pic>
        <p:nvPicPr>
          <p:cNvPr id="7" name="Picture 6" descr="Streptococcus_pyogen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42" y="4786323"/>
            <a:ext cx="3929058" cy="2071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Organic acids: </a:t>
            </a:r>
            <a:r>
              <a:rPr lang="en-US" dirty="0" smtClean="0"/>
              <a:t>The organic acids are extracted by microbes.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Citric acid is extracted by fungi </a:t>
            </a:r>
            <a:r>
              <a:rPr lang="en-US" dirty="0" err="1" smtClean="0"/>
              <a:t>Aspergillus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Acetic acid is extracted by bacteria </a:t>
            </a:r>
            <a:r>
              <a:rPr lang="en-US" dirty="0" err="1" smtClean="0"/>
              <a:t>Acetobacter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Lactic acid is extracted by lactobacillus.</a:t>
            </a:r>
          </a:p>
          <a:p>
            <a:r>
              <a:rPr lang="en-US" b="1" dirty="0" smtClean="0"/>
              <a:t>Enzymes: </a:t>
            </a:r>
            <a:r>
              <a:rPr lang="en-US" dirty="0" smtClean="0"/>
              <a:t>useful </a:t>
            </a:r>
            <a:r>
              <a:rPr lang="en-IN" dirty="0" smtClean="0"/>
              <a:t>enzymes of </a:t>
            </a:r>
            <a:r>
              <a:rPr lang="en-IN" dirty="0"/>
              <a:t>industrial </a:t>
            </a:r>
            <a:r>
              <a:rPr lang="en-IN" dirty="0" smtClean="0"/>
              <a:t>importance are, </a:t>
            </a:r>
            <a:endParaRPr lang="en-IN" dirty="0"/>
          </a:p>
          <a:p>
            <a:r>
              <a:rPr lang="en-IN" dirty="0"/>
              <a:t>Proteases, </a:t>
            </a:r>
            <a:r>
              <a:rPr lang="en-IN" dirty="0" err="1"/>
              <a:t>Pectinases</a:t>
            </a:r>
            <a:r>
              <a:rPr lang="en-IN" dirty="0"/>
              <a:t>, Lipases, </a:t>
            </a:r>
            <a:r>
              <a:rPr lang="en-IN" dirty="0" err="1" smtClean="0"/>
              <a:t>Cellulases</a:t>
            </a:r>
            <a:r>
              <a:rPr lang="en-IN" dirty="0" smtClean="0"/>
              <a:t>. These are extracted by microbes.</a:t>
            </a:r>
          </a:p>
          <a:p>
            <a:r>
              <a:rPr lang="en-US" b="1" dirty="0" smtClean="0"/>
              <a:t>Bioactive molecules:</a:t>
            </a:r>
          </a:p>
          <a:p>
            <a:r>
              <a:rPr lang="en-IN" dirty="0" err="1"/>
              <a:t>Cyclosporin</a:t>
            </a:r>
            <a:r>
              <a:rPr lang="en-IN" dirty="0"/>
              <a:t>-A is produced by a fungus called </a:t>
            </a:r>
            <a:r>
              <a:rPr lang="en-IN" i="1" dirty="0" err="1"/>
              <a:t>Trichoderma</a:t>
            </a:r>
            <a:r>
              <a:rPr lang="en-IN" i="1" dirty="0"/>
              <a:t> </a:t>
            </a:r>
            <a:r>
              <a:rPr lang="en-IN" i="1" dirty="0" err="1"/>
              <a:t>polysporum</a:t>
            </a:r>
            <a:r>
              <a:rPr lang="en-IN" i="1" dirty="0"/>
              <a:t>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used as immunosuppressive agent during organ transplantation</a:t>
            </a:r>
            <a:r>
              <a:rPr lang="en-IN" dirty="0" smtClean="0"/>
              <a:t>.</a:t>
            </a:r>
          </a:p>
          <a:p>
            <a:r>
              <a:rPr lang="en-IN" dirty="0" err="1" smtClean="0"/>
              <a:t>Statins</a:t>
            </a:r>
            <a:r>
              <a:rPr lang="en-IN" dirty="0" smtClean="0"/>
              <a:t> is produced by a fungus called </a:t>
            </a:r>
            <a:r>
              <a:rPr lang="en-IN" i="1" dirty="0" err="1" smtClean="0"/>
              <a:t>Monascus</a:t>
            </a:r>
            <a:r>
              <a:rPr lang="en-IN" i="1" dirty="0" smtClean="0"/>
              <a:t> </a:t>
            </a:r>
            <a:r>
              <a:rPr lang="en-IN" i="1" dirty="0" err="1" smtClean="0"/>
              <a:t>purpureus</a:t>
            </a:r>
            <a:endParaRPr lang="en-IN" dirty="0" smtClean="0"/>
          </a:p>
          <a:p>
            <a:r>
              <a:rPr lang="en-IN" dirty="0" smtClean="0"/>
              <a:t>It is </a:t>
            </a:r>
            <a:r>
              <a:rPr lang="en-IN" dirty="0"/>
              <a:t>used as blood cholesterol lowering agents.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1117</Words>
  <Application>Microsoft Office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sewage treatment plants (STPs).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personal</dc:creator>
  <cp:lastModifiedBy>user</cp:lastModifiedBy>
  <cp:revision>46</cp:revision>
  <dcterms:created xsi:type="dcterms:W3CDTF">2014-09-09T16:47:00Z</dcterms:created>
  <dcterms:modified xsi:type="dcterms:W3CDTF">2017-01-24T10:09:59Z</dcterms:modified>
</cp:coreProperties>
</file>